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D49D-CCE8-4C97-BB48-604E80F4741A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tz-5133.narod.ru/electronics/diode.ht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642918"/>
            <a:ext cx="7635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ПРОМЫШЛЕННАЯ 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229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ru-RU" b="1" dirty="0"/>
              <a:t>8</a:t>
            </a:r>
            <a:r>
              <a:rPr lang="ru-RU" b="1" dirty="0" smtClean="0"/>
              <a:t>. Элементы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Тиристор</a:t>
            </a:r>
            <a:r>
              <a:rPr lang="ru-RU" dirty="0" smtClean="0"/>
              <a:t> </a:t>
            </a:r>
            <a:r>
              <a:rPr lang="ru-RU" dirty="0"/>
              <a:t>представляет собой двухпозиционный переключатель для управления выходной мощностью электрической цепи путем включения и выключения цепи нагрузки в определенные промежутки времени.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142984"/>
            <a:ext cx="85011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Тиристор</a:t>
            </a:r>
            <a:r>
              <a:rPr lang="ru-RU" dirty="0"/>
              <a:t> представляет собой однонаправленное полупроводниковое твердотельное устройство с четырьмя слоями чередующегося материала </a:t>
            </a:r>
            <a:r>
              <a:rPr lang="en-GB" dirty="0" smtClean="0"/>
              <a:t>p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en-GB" dirty="0" smtClean="0"/>
              <a:t>n</a:t>
            </a:r>
            <a:r>
              <a:rPr lang="ru-RU" dirty="0" smtClean="0"/>
              <a:t>-типа</a:t>
            </a:r>
            <a:r>
              <a:rPr lang="ru-RU" dirty="0"/>
              <a:t>. </a:t>
            </a:r>
            <a:endParaRPr lang="en-GB" dirty="0" smtClean="0"/>
          </a:p>
          <a:p>
            <a:pPr algn="just"/>
            <a:endParaRPr lang="en-GB" dirty="0"/>
          </a:p>
          <a:p>
            <a:pPr algn="just"/>
            <a:r>
              <a:rPr lang="ru-RU" dirty="0" smtClean="0"/>
              <a:t>Он </a:t>
            </a:r>
            <a:r>
              <a:rPr lang="ru-RU" dirty="0"/>
              <a:t>состоит из </a:t>
            </a:r>
            <a:r>
              <a:rPr lang="ru-RU" i="1" dirty="0"/>
              <a:t>трех</a:t>
            </a:r>
            <a:r>
              <a:rPr lang="ru-RU" dirty="0"/>
              <a:t> электродов: анода, катода и затвора. </a:t>
            </a:r>
            <a:endParaRPr lang="en-GB" dirty="0" smtClean="0"/>
          </a:p>
          <a:p>
            <a:pPr algn="just"/>
            <a:endParaRPr lang="en-GB" dirty="0"/>
          </a:p>
          <a:p>
            <a:pPr algn="just"/>
            <a:r>
              <a:rPr lang="ru-RU" b="1" i="1" dirty="0" smtClean="0"/>
              <a:t>Анод </a:t>
            </a:r>
            <a:r>
              <a:rPr lang="ru-RU" dirty="0"/>
              <a:t>— это положительный конец, а </a:t>
            </a:r>
            <a:r>
              <a:rPr lang="ru-RU" b="1" i="1" dirty="0"/>
              <a:t>катод</a:t>
            </a:r>
            <a:r>
              <a:rPr lang="ru-RU" dirty="0"/>
              <a:t> — это отрицательный конец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812" t="26042" r="41992" b="65625"/>
          <a:stretch>
            <a:fillRect/>
          </a:stretch>
        </p:blipFill>
        <p:spPr bwMode="auto">
          <a:xfrm>
            <a:off x="2643174" y="3214686"/>
            <a:ext cx="3214710" cy="59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7109" t="41667" r="48242" b="19791"/>
          <a:stretch>
            <a:fillRect/>
          </a:stretch>
        </p:blipFill>
        <p:spPr bwMode="auto">
          <a:xfrm>
            <a:off x="214282" y="3577591"/>
            <a:ext cx="2071702" cy="306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500298" y="4643446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Соединения J1, J3 смещены в прямом направлении, а </a:t>
            </a: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                     </a:t>
            </a:r>
            <a:r>
              <a:rPr lang="ru-RU" dirty="0" smtClean="0"/>
              <a:t>J2 </a:t>
            </a:r>
            <a:r>
              <a:rPr lang="ru-RU" dirty="0"/>
              <a:t>— в обратном.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85011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/>
              <a:t>Принцип </a:t>
            </a:r>
            <a:r>
              <a:rPr lang="ru-RU" b="1" dirty="0" smtClean="0"/>
              <a:t>работы:</a:t>
            </a:r>
          </a:p>
          <a:p>
            <a:pPr algn="just" fontAlgn="base"/>
            <a:endParaRPr lang="ru-RU" b="1" dirty="0"/>
          </a:p>
          <a:p>
            <a:pPr algn="just" fontAlgn="base"/>
            <a:r>
              <a:rPr lang="ru-RU" dirty="0" smtClean="0"/>
              <a:t>	По </a:t>
            </a:r>
            <a:r>
              <a:rPr lang="ru-RU" dirty="0"/>
              <a:t>принципу действия, тиристор можно еще сравнить с диодом. Пропускать ток он будет в одном направлении — от анода к катоду, но происходить это будет только в состоянии «открыто». </a:t>
            </a:r>
            <a:endParaRPr lang="ru-RU" dirty="0" smtClean="0"/>
          </a:p>
          <a:p>
            <a:pPr algn="just" fontAlgn="base"/>
            <a:r>
              <a:rPr lang="ru-RU" dirty="0" smtClean="0"/>
              <a:t>На </a:t>
            </a:r>
            <a:r>
              <a:rPr lang="ru-RU" dirty="0"/>
              <a:t>схемах тиристор похож на диод. Также имеется анод и катод, но есть еще дополнительный элемент — управляющий электрод. Понятное дело, есть отличия и в выходном напряжении (если сравнивать с диодом).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234" t="32292" r="43164" b="36458"/>
          <a:stretch>
            <a:fillRect/>
          </a:stretch>
        </p:blipFill>
        <p:spPr bwMode="auto">
          <a:xfrm>
            <a:off x="571472" y="2643182"/>
            <a:ext cx="794628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01624"/>
            <a:ext cx="86439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/>
              <a:t>	В</a:t>
            </a:r>
            <a:r>
              <a:rPr lang="ru-RU" dirty="0" smtClean="0"/>
              <a:t> </a:t>
            </a:r>
            <a:r>
              <a:rPr lang="ru-RU" dirty="0"/>
              <a:t>схемах с </a:t>
            </a:r>
            <a:r>
              <a:rPr lang="ru-RU" i="1" dirty="0"/>
              <a:t>постоянным</a:t>
            </a:r>
            <a:r>
              <a:rPr lang="ru-RU" dirty="0"/>
              <a:t> и </a:t>
            </a:r>
            <a:r>
              <a:rPr lang="ru-RU" i="1" dirty="0"/>
              <a:t>переменным</a:t>
            </a:r>
            <a:r>
              <a:rPr lang="ru-RU" dirty="0"/>
              <a:t> напряжением </a:t>
            </a:r>
            <a:r>
              <a:rPr lang="ru-RU" dirty="0" smtClean="0"/>
              <a:t>тиристор работает по-разному</a:t>
            </a:r>
            <a:r>
              <a:rPr lang="ru-RU" dirty="0"/>
              <a:t>. </a:t>
            </a:r>
          </a:p>
          <a:p>
            <a:pPr algn="just" fontAlgn="base"/>
            <a:r>
              <a:rPr lang="ru-RU" dirty="0" smtClean="0"/>
              <a:t>	В </a:t>
            </a:r>
            <a:r>
              <a:rPr lang="ru-RU" dirty="0"/>
              <a:t>схеме </a:t>
            </a:r>
            <a:r>
              <a:rPr lang="ru-RU" b="1" i="1" dirty="0"/>
              <a:t>постоянного напряжения</a:t>
            </a:r>
            <a:r>
              <a:rPr lang="ru-RU" dirty="0"/>
              <a:t>, после кратковременного появления напряжения между анодом и управляющим выводом, элемент переходит в состояние «открыто». Далее может быть два варианта развития событий:</a:t>
            </a:r>
          </a:p>
          <a:p>
            <a:pPr algn="just" fontAlgn="base"/>
            <a:r>
              <a:rPr lang="ru-RU" dirty="0" smtClean="0"/>
              <a:t>- Состояние </a:t>
            </a:r>
            <a:r>
              <a:rPr lang="ru-RU" dirty="0"/>
              <a:t>«открыто» держится даже после того, как напряжение анод-выход управления пропало. Такое возможно если напряжение, поданное на анод-управляющий вывод,  выше чем </a:t>
            </a:r>
            <a:r>
              <a:rPr lang="ru-RU" dirty="0" err="1"/>
              <a:t>неотпирающее</a:t>
            </a:r>
            <a:r>
              <a:rPr lang="ru-RU" dirty="0"/>
              <a:t> </a:t>
            </a:r>
            <a:r>
              <a:rPr lang="ru-RU" dirty="0" smtClean="0"/>
              <a:t>напряжение.</a:t>
            </a:r>
            <a:r>
              <a:rPr lang="ru-RU" dirty="0"/>
              <a:t>  Прекращается прохождение тока через тиристор, фактически только разрывом цепи или выключением источника питания. Причем выключение/обрыв цепи могут быть очень кратковременными. После восстановления цепи, ток не течет до тех пор, пока на анод-управляющий вывод снова не подадут напряжение.</a:t>
            </a:r>
          </a:p>
          <a:p>
            <a:pPr algn="just" fontAlgn="base"/>
            <a:r>
              <a:rPr lang="ru-RU" smtClean="0"/>
              <a:t>- После </a:t>
            </a:r>
            <a:r>
              <a:rPr lang="ru-RU" dirty="0"/>
              <a:t>снятия напряжения (оно меньше чем отпирающее) тиристор сразу переходит в состояние «закрыто».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3306" y="285728"/>
            <a:ext cx="164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ВАХ тиристора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2890" t="22916" r="43750" b="25000"/>
          <a:stretch>
            <a:fillRect/>
          </a:stretch>
        </p:blipFill>
        <p:spPr bwMode="auto">
          <a:xfrm>
            <a:off x="142844" y="1285860"/>
            <a:ext cx="528641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357834" y="1071546"/>
            <a:ext cx="33575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0-1</a:t>
            </a:r>
            <a:r>
              <a:rPr lang="ru-RU" dirty="0" smtClean="0"/>
              <a:t> – участок, соответствующий высокому сопротивлению прибора (прямое запирание) </a:t>
            </a:r>
          </a:p>
          <a:p>
            <a:pPr algn="just"/>
            <a:r>
              <a:rPr lang="ru-RU" b="1" dirty="0" smtClean="0"/>
              <a:t>1</a:t>
            </a:r>
            <a:r>
              <a:rPr lang="ru-RU" dirty="0" smtClean="0"/>
              <a:t> – включение тиристора </a:t>
            </a:r>
          </a:p>
          <a:p>
            <a:pPr algn="just"/>
            <a:r>
              <a:rPr lang="ru-RU" b="1" dirty="0" smtClean="0"/>
              <a:t>1-2</a:t>
            </a:r>
            <a:r>
              <a:rPr lang="ru-RU" dirty="0" smtClean="0"/>
              <a:t> – </a:t>
            </a:r>
            <a:r>
              <a:rPr lang="ru-RU" i="1" dirty="0" smtClean="0"/>
              <a:t>участок с отрицательным дифференциальным сопротивлением </a:t>
            </a:r>
          </a:p>
          <a:p>
            <a:pPr algn="just"/>
            <a:r>
              <a:rPr lang="ru-RU" b="1" dirty="0" smtClean="0"/>
              <a:t>2-3</a:t>
            </a:r>
            <a:r>
              <a:rPr lang="ru-RU" dirty="0" smtClean="0"/>
              <a:t> – участок, соответствующий открытому состоянию (прямой проводимости). </a:t>
            </a:r>
          </a:p>
          <a:p>
            <a:pPr algn="just"/>
            <a:r>
              <a:rPr lang="ru-RU" b="1" dirty="0" smtClean="0"/>
              <a:t>2</a:t>
            </a:r>
            <a:r>
              <a:rPr lang="ru-RU" dirty="0" smtClean="0"/>
              <a:t> - через прибор протекает минимальный удерживающий ток </a:t>
            </a:r>
          </a:p>
          <a:p>
            <a:pPr algn="just"/>
            <a:r>
              <a:rPr lang="ru-RU" b="1" dirty="0" smtClean="0"/>
              <a:t>0-4</a:t>
            </a:r>
            <a:r>
              <a:rPr lang="ru-RU" dirty="0" smtClean="0"/>
              <a:t> – участок, описывающий режим обратного запирания прибора </a:t>
            </a:r>
          </a:p>
          <a:p>
            <a:pPr algn="just"/>
            <a:r>
              <a:rPr lang="ru-RU" b="1" dirty="0" smtClean="0"/>
              <a:t>4-5</a:t>
            </a:r>
            <a:r>
              <a:rPr lang="ru-RU" dirty="0" smtClean="0"/>
              <a:t> режим обратного пробоя.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285728"/>
            <a:ext cx="208153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Группа тиристоров: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928670"/>
            <a:ext cx="128977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err="1" smtClean="0"/>
              <a:t>Динисторы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00298" y="928670"/>
            <a:ext cx="20002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Тринисторы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25835" y="928670"/>
            <a:ext cx="251793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Запираемые тиристоры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286644" y="928670"/>
            <a:ext cx="129618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err="1" smtClean="0"/>
              <a:t>Симисторы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1715274" y="642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57356" y="500042"/>
            <a:ext cx="157163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00694" y="428604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929720" y="642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6036876" y="606802"/>
            <a:ext cx="35719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7751785" y="60640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64670" t="17777" r="24266" b="57636"/>
          <a:stretch>
            <a:fillRect/>
          </a:stretch>
        </p:blipFill>
        <p:spPr bwMode="auto">
          <a:xfrm>
            <a:off x="6215074" y="5000636"/>
            <a:ext cx="642942" cy="1071570"/>
          </a:xfrm>
          <a:prstGeom prst="rect">
            <a:avLst/>
          </a:prstGeom>
          <a:noFill/>
        </p:spPr>
      </p:pic>
      <p:pic>
        <p:nvPicPr>
          <p:cNvPr id="30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6892" t="17777" r="84503" b="57636"/>
          <a:stretch>
            <a:fillRect/>
          </a:stretch>
        </p:blipFill>
        <p:spPr bwMode="auto">
          <a:xfrm>
            <a:off x="2000232" y="2571744"/>
            <a:ext cx="500066" cy="107157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42844" y="1428736"/>
            <a:ext cx="158165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Симметричный </a:t>
            </a:r>
          </a:p>
          <a:p>
            <a:pPr algn="ctr"/>
            <a:r>
              <a:rPr lang="ru-RU" sz="1600" dirty="0" err="1" smtClean="0"/>
              <a:t>динистор</a:t>
            </a:r>
            <a:endParaRPr lang="ru-RU" sz="16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428596" y="1142984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286514" y="128506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15497" t="17777" r="72209" b="57636"/>
          <a:stretch>
            <a:fillRect/>
          </a:stretch>
        </p:blipFill>
        <p:spPr bwMode="auto">
          <a:xfrm>
            <a:off x="642910" y="2571744"/>
            <a:ext cx="714380" cy="1071570"/>
          </a:xfrm>
          <a:prstGeom prst="rect">
            <a:avLst/>
          </a:prstGeom>
          <a:noFill/>
        </p:spPr>
      </p:pic>
      <p:sp>
        <p:nvSpPr>
          <p:cNvPr id="37" name="Стрелка вниз 36"/>
          <p:cNvSpPr/>
          <p:nvPr/>
        </p:nvSpPr>
        <p:spPr>
          <a:xfrm>
            <a:off x="928662" y="2143116"/>
            <a:ext cx="214314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2071670" y="1357298"/>
            <a:ext cx="214314" cy="1214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74505" t="21055" r="9514" b="57636"/>
          <a:stretch>
            <a:fillRect/>
          </a:stretch>
        </p:blipFill>
        <p:spPr bwMode="auto">
          <a:xfrm>
            <a:off x="7643834" y="1928802"/>
            <a:ext cx="928694" cy="928694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7215206" y="1357298"/>
            <a:ext cx="1735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(симметричный </a:t>
            </a:r>
            <a:r>
              <a:rPr lang="ru-RU" sz="1400" i="1" dirty="0" err="1" smtClean="0"/>
              <a:t>симистор</a:t>
            </a:r>
            <a:r>
              <a:rPr lang="ru-RU" sz="1400" i="1" dirty="0" smtClean="0"/>
              <a:t>)</a:t>
            </a:r>
            <a:endParaRPr lang="ru-RU" sz="1400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2357422" y="1500174"/>
            <a:ext cx="1500197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Незапираемый</a:t>
            </a:r>
            <a:r>
              <a:rPr lang="ru-RU" sz="1600" dirty="0" smtClean="0"/>
              <a:t> </a:t>
            </a:r>
            <a:r>
              <a:rPr lang="ru-RU" sz="1600" dirty="0" err="1" smtClean="0"/>
              <a:t>тринистор</a:t>
            </a:r>
            <a:r>
              <a:rPr lang="ru-RU" sz="1600" dirty="0" smtClean="0"/>
              <a:t> с управлением по аноду</a:t>
            </a:r>
            <a:endParaRPr lang="ru-RU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3929058" y="1500174"/>
            <a:ext cx="1500197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Незапираемый</a:t>
            </a:r>
            <a:r>
              <a:rPr lang="ru-RU" sz="1600" dirty="0" smtClean="0"/>
              <a:t> </a:t>
            </a:r>
            <a:r>
              <a:rPr lang="ru-RU" sz="1600" dirty="0" err="1" smtClean="0"/>
              <a:t>тринистор</a:t>
            </a:r>
            <a:r>
              <a:rPr lang="ru-RU" sz="1600" dirty="0" smtClean="0"/>
              <a:t> с управлением по катоду</a:t>
            </a:r>
            <a:endParaRPr lang="ru-RU" sz="1600" dirty="0"/>
          </a:p>
        </p:txBody>
      </p:sp>
      <p:cxnSp>
        <p:nvCxnSpPr>
          <p:cNvPr id="44" name="Прямая со стрелкой 43"/>
          <p:cNvCxnSpPr/>
          <p:nvPr/>
        </p:nvCxnSpPr>
        <p:spPr>
          <a:xfrm rot="5400000">
            <a:off x="3036877" y="139222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4108447" y="139222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41313" t="19416" r="48852" b="56977"/>
          <a:stretch>
            <a:fillRect/>
          </a:stretch>
        </p:blipFill>
        <p:spPr bwMode="auto">
          <a:xfrm>
            <a:off x="4500562" y="2614449"/>
            <a:ext cx="571504" cy="1028865"/>
          </a:xfrm>
          <a:prstGeom prst="rect">
            <a:avLst/>
          </a:prstGeom>
          <a:noFill/>
        </p:spPr>
      </p:pic>
      <p:pic>
        <p:nvPicPr>
          <p:cNvPr id="48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29020" t="19416" r="58687" b="56977"/>
          <a:stretch>
            <a:fillRect/>
          </a:stretch>
        </p:blipFill>
        <p:spPr bwMode="auto">
          <a:xfrm>
            <a:off x="2928926" y="2614449"/>
            <a:ext cx="714380" cy="1028865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5500694" y="1500174"/>
            <a:ext cx="1500198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Запираемый </a:t>
            </a:r>
            <a:r>
              <a:rPr lang="ru-RU" sz="1600" dirty="0" err="1" smtClean="0"/>
              <a:t>тринистор</a:t>
            </a:r>
            <a:r>
              <a:rPr lang="ru-RU" sz="1600" dirty="0" smtClean="0"/>
              <a:t> с управлением по аноду</a:t>
            </a:r>
            <a:endParaRPr lang="ru-RU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5572132" y="3857628"/>
            <a:ext cx="171451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Запираемый </a:t>
            </a:r>
            <a:r>
              <a:rPr lang="ru-RU" sz="1600" dirty="0" err="1" smtClean="0"/>
              <a:t>тринистор</a:t>
            </a:r>
            <a:r>
              <a:rPr lang="ru-RU" sz="1600" dirty="0" smtClean="0"/>
              <a:t> с управлением по катоду</a:t>
            </a:r>
            <a:endParaRPr lang="ru-RU" sz="1600" dirty="0"/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>
            <a:off x="6037273" y="139222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5400000">
            <a:off x="5787240" y="2570950"/>
            <a:ext cx="25717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4" descr="https://ds05.infourok.ru/uploads/ex/0375/0004be64-3fee5d72/img3.jpg"/>
          <p:cNvPicPr>
            <a:picLocks noChangeAspect="1" noChangeArrowheads="1"/>
          </p:cNvPicPr>
          <p:nvPr/>
        </p:nvPicPr>
        <p:blipFill>
          <a:blip r:embed="rId2"/>
          <a:srcRect l="52377" t="17777" r="36559" b="57636"/>
          <a:stretch>
            <a:fillRect/>
          </a:stretch>
        </p:blipFill>
        <p:spPr bwMode="auto">
          <a:xfrm>
            <a:off x="6000760" y="2643182"/>
            <a:ext cx="642942" cy="1071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572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Динисторы</a:t>
            </a:r>
            <a:endParaRPr lang="ru-RU" b="1" dirty="0" smtClean="0"/>
          </a:p>
          <a:p>
            <a:pPr algn="just"/>
            <a:r>
              <a:rPr lang="ru-RU" dirty="0" smtClean="0"/>
              <a:t>	</a:t>
            </a:r>
            <a:r>
              <a:rPr lang="ru-RU" b="1" dirty="0" err="1" smtClean="0"/>
              <a:t>Динистором</a:t>
            </a:r>
            <a:r>
              <a:rPr lang="ru-RU" dirty="0" smtClean="0"/>
              <a:t>, или, по-другому, </a:t>
            </a:r>
            <a:r>
              <a:rPr lang="ru-RU" b="1" i="1" dirty="0" smtClean="0"/>
              <a:t>диодным тиристором</a:t>
            </a:r>
            <a:r>
              <a:rPr lang="ru-RU" dirty="0" smtClean="0"/>
              <a:t>, называют переключательный компонент с двумя выводами, который переходит в открытое состояние при превышении определённого напряжения, которое прикладывают между его выводами. </a:t>
            </a:r>
          </a:p>
          <a:p>
            <a:pPr algn="just"/>
            <a:r>
              <a:rPr lang="ru-RU" dirty="0" smtClean="0"/>
              <a:t>	</a:t>
            </a:r>
            <a:r>
              <a:rPr lang="ru-RU" dirty="0" err="1" smtClean="0"/>
              <a:t>Динисторы</a:t>
            </a:r>
            <a:r>
              <a:rPr lang="ru-RU" dirty="0" smtClean="0"/>
              <a:t> содержат </a:t>
            </a:r>
            <a:r>
              <a:rPr lang="ru-RU" u="sng" dirty="0" smtClean="0"/>
              <a:t>три</a:t>
            </a:r>
            <a:r>
              <a:rPr lang="ru-RU" dirty="0" smtClean="0"/>
              <a:t> электронно-дырочных перехода.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8" name="Picture 2" descr="Рис. 7.1. Структура динис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000240"/>
            <a:ext cx="5087177" cy="2071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4429132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Вывод от </a:t>
            </a:r>
            <a:r>
              <a:rPr lang="ru-RU" sz="1600" b="1" dirty="0" smtClean="0"/>
              <a:t>внешней зоны n</a:t>
            </a:r>
            <a:r>
              <a:rPr lang="ru-RU" sz="1600" b="1" baseline="-25000" dirty="0" smtClean="0"/>
              <a:t>2</a:t>
            </a:r>
            <a:r>
              <a:rPr lang="ru-RU" sz="1600" dirty="0" smtClean="0"/>
              <a:t> называют </a:t>
            </a:r>
            <a:r>
              <a:rPr lang="ru-RU" sz="1600" b="1" i="1" dirty="0" smtClean="0"/>
              <a:t>катодом</a:t>
            </a:r>
            <a:r>
              <a:rPr lang="ru-RU" sz="1600" dirty="0" smtClean="0"/>
              <a:t>, а от зоны </a:t>
            </a:r>
            <a:r>
              <a:rPr lang="ru-RU" sz="1600" b="1" dirty="0" smtClean="0"/>
              <a:t>p</a:t>
            </a:r>
            <a:r>
              <a:rPr lang="ru-RU" sz="1600" b="1" baseline="-25000" dirty="0" smtClean="0"/>
              <a:t>1</a:t>
            </a:r>
            <a:r>
              <a:rPr lang="ru-RU" sz="1600" dirty="0" smtClean="0"/>
              <a:t> – </a:t>
            </a:r>
            <a:r>
              <a:rPr lang="ru-RU" sz="1600" b="1" i="1" dirty="0" smtClean="0"/>
              <a:t>анодом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	Зоны </a:t>
            </a:r>
            <a:r>
              <a:rPr lang="ru-RU" sz="1600" b="1" dirty="0" smtClean="0"/>
              <a:t>n</a:t>
            </a:r>
            <a:r>
              <a:rPr lang="ru-RU" sz="1600" b="1" baseline="-25000" dirty="0" smtClean="0"/>
              <a:t>1</a:t>
            </a:r>
            <a:r>
              <a:rPr lang="ru-RU" sz="1600" dirty="0" smtClean="0"/>
              <a:t> и </a:t>
            </a:r>
            <a:r>
              <a:rPr lang="ru-RU" sz="1600" b="1" dirty="0" smtClean="0"/>
              <a:t>p</a:t>
            </a:r>
            <a:r>
              <a:rPr lang="ru-RU" sz="1600" b="1" baseline="-25000" dirty="0" smtClean="0"/>
              <a:t>2</a:t>
            </a:r>
            <a:r>
              <a:rPr lang="ru-RU" sz="1600" dirty="0" smtClean="0"/>
              <a:t> носят название </a:t>
            </a:r>
            <a:r>
              <a:rPr lang="ru-RU" sz="1600" b="1" i="1" dirty="0" smtClean="0"/>
              <a:t>баз</a:t>
            </a:r>
            <a:r>
              <a:rPr lang="ru-RU" sz="1600" dirty="0" smtClean="0"/>
              <a:t> </a:t>
            </a:r>
            <a:r>
              <a:rPr lang="ru-RU" sz="1600" dirty="0" err="1" smtClean="0"/>
              <a:t>динистора</a:t>
            </a:r>
            <a:r>
              <a:rPr lang="ru-RU" sz="1600" dirty="0" smtClean="0"/>
              <a:t>. </a:t>
            </a:r>
          </a:p>
          <a:p>
            <a:pPr algn="just"/>
            <a:r>
              <a:rPr lang="ru-RU" sz="1600" dirty="0" smtClean="0"/>
              <a:t>	Переход между зонами </a:t>
            </a:r>
            <a:r>
              <a:rPr lang="ru-RU" sz="1600" b="1" dirty="0" smtClean="0"/>
              <a:t>p</a:t>
            </a:r>
            <a:r>
              <a:rPr lang="ru-RU" sz="1600" b="1" baseline="-25000" dirty="0" smtClean="0"/>
              <a:t>1</a:t>
            </a:r>
            <a:r>
              <a:rPr lang="ru-RU" sz="1600" b="1" dirty="0" smtClean="0"/>
              <a:t>, n</a:t>
            </a:r>
            <a:r>
              <a:rPr lang="ru-RU" sz="1600" b="1" baseline="-25000" dirty="0" smtClean="0"/>
              <a:t>1</a:t>
            </a:r>
            <a:r>
              <a:rPr lang="ru-RU" sz="1600" b="1" dirty="0" smtClean="0"/>
              <a:t> и p</a:t>
            </a:r>
            <a:r>
              <a:rPr lang="ru-RU" sz="1600" b="1" baseline="-25000" dirty="0" smtClean="0"/>
              <a:t>2</a:t>
            </a:r>
            <a:r>
              <a:rPr lang="ru-RU" sz="1600" b="1" dirty="0" smtClean="0"/>
              <a:t>, n</a:t>
            </a:r>
            <a:r>
              <a:rPr lang="ru-RU" sz="1600" b="1" baseline="-25000" dirty="0" smtClean="0"/>
              <a:t>2</a:t>
            </a:r>
            <a:r>
              <a:rPr lang="ru-RU" sz="1600" dirty="0" smtClean="0"/>
              <a:t> именуют </a:t>
            </a:r>
            <a:r>
              <a:rPr lang="ru-RU" sz="1600" b="1" i="1" dirty="0" err="1" smtClean="0"/>
              <a:t>эмиттерным</a:t>
            </a:r>
            <a:r>
              <a:rPr lang="ru-RU" sz="1600" dirty="0" smtClean="0"/>
              <a:t>, а между зонами </a:t>
            </a:r>
            <a:r>
              <a:rPr lang="ru-RU" sz="1600" b="1" dirty="0" smtClean="0"/>
              <a:t>n</a:t>
            </a:r>
            <a:r>
              <a:rPr lang="ru-RU" sz="1600" b="1" baseline="-25000" dirty="0" smtClean="0"/>
              <a:t>1</a:t>
            </a:r>
            <a:r>
              <a:rPr lang="ru-RU" sz="1600" b="1" dirty="0" smtClean="0"/>
              <a:t> и p</a:t>
            </a:r>
            <a:r>
              <a:rPr lang="ru-RU" sz="1600" b="1" baseline="-25000" dirty="0" smtClean="0"/>
              <a:t>2</a:t>
            </a:r>
            <a:r>
              <a:rPr lang="ru-RU" sz="1600" dirty="0" smtClean="0"/>
              <a:t> – </a:t>
            </a:r>
            <a:r>
              <a:rPr lang="ru-RU" sz="1600" b="1" i="1" dirty="0" smtClean="0"/>
              <a:t>коллекторным переходом</a:t>
            </a:r>
            <a:r>
              <a:rPr lang="ru-RU" sz="1600" dirty="0" smtClean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1429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Если к А </a:t>
            </a:r>
            <a:r>
              <a:rPr lang="ru-RU" dirty="0" err="1" smtClean="0"/>
              <a:t>динистора</a:t>
            </a:r>
            <a:r>
              <a:rPr lang="ru-RU" dirty="0" smtClean="0"/>
              <a:t> приложим очень большое отрицательное напряжение, а к К– высокое положительное напряжение, то произойдёт </a:t>
            </a:r>
            <a:r>
              <a:rPr lang="ru-RU" b="1" dirty="0" smtClean="0"/>
              <a:t>лавинный пробой</a:t>
            </a:r>
            <a:r>
              <a:rPr lang="ru-RU" dirty="0" smtClean="0"/>
              <a:t>, что видно на ВАХ </a:t>
            </a:r>
            <a:r>
              <a:rPr lang="ru-RU" dirty="0" err="1" smtClean="0"/>
              <a:t>динистора</a:t>
            </a:r>
            <a:r>
              <a:rPr lang="ru-RU" dirty="0" smtClean="0"/>
              <a:t>, показанной на рис. .</a:t>
            </a:r>
            <a:endParaRPr lang="ru-RU" dirty="0"/>
          </a:p>
        </p:txBody>
      </p:sp>
      <p:pic>
        <p:nvPicPr>
          <p:cNvPr id="20482" name="Picture 2" descr="Рис. 7.2. ВАХ динис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4095750" cy="3619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72000" y="1458946"/>
            <a:ext cx="43577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I</a:t>
            </a:r>
            <a:r>
              <a:rPr lang="ru-RU" dirty="0" smtClean="0"/>
              <a:t> – участок открытого состояния </a:t>
            </a:r>
            <a:r>
              <a:rPr lang="ru-RU" dirty="0" err="1" smtClean="0"/>
              <a:t>динистора</a:t>
            </a:r>
            <a:r>
              <a:rPr lang="ru-RU" dirty="0" smtClean="0"/>
              <a:t>, на котором его проводимость высока;</a:t>
            </a:r>
          </a:p>
          <a:p>
            <a:pPr algn="just"/>
            <a:r>
              <a:rPr lang="ru-RU" b="1" dirty="0" smtClean="0"/>
              <a:t>II</a:t>
            </a:r>
            <a:r>
              <a:rPr lang="ru-RU" dirty="0" smtClean="0"/>
              <a:t> – участок отрицательного сопротивления;</a:t>
            </a:r>
          </a:p>
          <a:p>
            <a:pPr algn="just"/>
            <a:r>
              <a:rPr lang="ru-RU" b="1" dirty="0" smtClean="0"/>
              <a:t>III</a:t>
            </a:r>
            <a:r>
              <a:rPr lang="ru-RU" dirty="0" smtClean="0"/>
              <a:t> – участок пробоя коллекторного перехода;</a:t>
            </a:r>
          </a:p>
          <a:p>
            <a:pPr algn="just"/>
            <a:r>
              <a:rPr lang="ru-RU" b="1" dirty="0" smtClean="0"/>
              <a:t>IV</a:t>
            </a:r>
            <a:r>
              <a:rPr lang="ru-RU" dirty="0" smtClean="0"/>
              <a:t> – участок в прямом включении, на котором </a:t>
            </a:r>
            <a:r>
              <a:rPr lang="ru-RU" dirty="0" err="1" smtClean="0"/>
              <a:t>динистор</a:t>
            </a:r>
            <a:r>
              <a:rPr lang="ru-RU" dirty="0" smtClean="0"/>
              <a:t> заперт, и приложенное к его выводам напряжение меньше, чем необходимо для возникновения пробоя;</a:t>
            </a:r>
          </a:p>
          <a:p>
            <a:pPr algn="just"/>
            <a:r>
              <a:rPr lang="ru-RU" b="1" dirty="0" smtClean="0"/>
              <a:t>V</a:t>
            </a:r>
            <a:r>
              <a:rPr lang="ru-RU" dirty="0" smtClean="0"/>
              <a:t> – участок обратного включения </a:t>
            </a:r>
            <a:r>
              <a:rPr lang="ru-RU" dirty="0" err="1" smtClean="0"/>
              <a:t>динистора</a:t>
            </a:r>
            <a:r>
              <a:rPr lang="ru-RU" dirty="0" smtClean="0"/>
              <a:t>;</a:t>
            </a:r>
          </a:p>
          <a:p>
            <a:pPr algn="just"/>
            <a:r>
              <a:rPr lang="ru-RU" b="1" dirty="0" smtClean="0"/>
              <a:t>VI</a:t>
            </a:r>
            <a:r>
              <a:rPr lang="ru-RU" dirty="0" smtClean="0"/>
              <a:t> – участок лавинного пробоя.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64357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Динисторы</a:t>
            </a:r>
            <a:r>
              <a:rPr lang="ru-RU" dirty="0" smtClean="0"/>
              <a:t> применяют в регуляторах и переключателях, чувствительных к изменениям напряжений.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7868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/>
              <a:t>Тринисторы</a:t>
            </a:r>
            <a:endParaRPr lang="ru-RU" sz="1600" b="1" dirty="0" smtClean="0"/>
          </a:p>
          <a:p>
            <a:pPr algn="just"/>
            <a:r>
              <a:rPr lang="ru-RU" sz="1600" dirty="0" smtClean="0"/>
              <a:t>	</a:t>
            </a:r>
            <a:r>
              <a:rPr lang="ru-RU" sz="1600" b="1" dirty="0" err="1" smtClean="0"/>
              <a:t>Тринистором</a:t>
            </a:r>
            <a:r>
              <a:rPr lang="ru-RU" sz="1600" b="1" dirty="0" smtClean="0"/>
              <a:t> (</a:t>
            </a:r>
            <a:r>
              <a:rPr lang="ru-RU" sz="1600" dirty="0" smtClean="0"/>
              <a:t>триодным тиристором), называют переключательный компонент с тремя электронно-дырочными переходами, и тремя выводами – анодом, катодом и управляющим электродом. </a:t>
            </a:r>
          </a:p>
          <a:p>
            <a:pPr algn="just"/>
            <a:r>
              <a:rPr lang="ru-RU" sz="1600" dirty="0" smtClean="0"/>
              <a:t>	</a:t>
            </a:r>
            <a:r>
              <a:rPr lang="ru-RU" sz="1600" dirty="0" err="1" smtClean="0"/>
              <a:t>Тринисторы</a:t>
            </a:r>
            <a:r>
              <a:rPr lang="ru-RU" sz="1600" dirty="0" smtClean="0"/>
              <a:t> обладают аналогичной </a:t>
            </a:r>
            <a:r>
              <a:rPr lang="ru-RU" sz="1600" dirty="0" err="1" smtClean="0"/>
              <a:t>динисторам</a:t>
            </a:r>
            <a:r>
              <a:rPr lang="ru-RU" sz="1600" dirty="0" smtClean="0"/>
              <a:t> структурой, а отличие состоит в наличии </a:t>
            </a:r>
            <a:r>
              <a:rPr lang="ru-RU" sz="1600" b="1" i="1" dirty="0" smtClean="0"/>
              <a:t>управляющего электрода </a:t>
            </a:r>
            <a:r>
              <a:rPr lang="ru-RU" sz="1600" dirty="0" smtClean="0"/>
              <a:t>– дополнительного вывода, подключённого к одной из </a:t>
            </a:r>
            <a:r>
              <a:rPr lang="ru-RU" sz="1600" b="1" dirty="0" smtClean="0"/>
              <a:t>баз</a:t>
            </a:r>
            <a:r>
              <a:rPr lang="ru-RU" sz="1600" dirty="0" smtClean="0"/>
              <a:t>. 	ВАХ </a:t>
            </a:r>
            <a:r>
              <a:rPr lang="ru-RU" sz="1600" dirty="0" err="1" smtClean="0"/>
              <a:t>тринистора</a:t>
            </a:r>
            <a:r>
              <a:rPr lang="ru-RU" sz="1600" dirty="0" smtClean="0"/>
              <a:t> похожа на ВАХ </a:t>
            </a:r>
            <a:r>
              <a:rPr lang="ru-RU" sz="1600" dirty="0" err="1" smtClean="0"/>
              <a:t>динистора</a:t>
            </a:r>
            <a:r>
              <a:rPr lang="ru-RU" sz="1600" dirty="0" smtClean="0"/>
              <a:t>. Чем больше ток управляющего электрода, тем при более низком прямом напряжении </a:t>
            </a:r>
            <a:r>
              <a:rPr lang="ru-RU" sz="1600" dirty="0" err="1" smtClean="0"/>
              <a:t>тринистор</a:t>
            </a:r>
            <a:r>
              <a:rPr lang="ru-RU" sz="1600" dirty="0" smtClean="0"/>
              <a:t> перейдёт в открытое состояние, что отражено на ВАХ </a:t>
            </a:r>
            <a:r>
              <a:rPr lang="ru-RU" sz="1600" dirty="0" err="1" smtClean="0"/>
              <a:t>тринистора</a:t>
            </a:r>
            <a:r>
              <a:rPr lang="ru-RU" sz="1600" dirty="0" smtClean="0"/>
              <a:t>, изображённой на рис.</a:t>
            </a:r>
          </a:p>
        </p:txBody>
      </p:sp>
      <p:pic>
        <p:nvPicPr>
          <p:cNvPr id="21506" name="Picture 2" descr="Рис. 7.3. ВАХ тринис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4643470" cy="321405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143504" y="2786058"/>
            <a:ext cx="37861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I</a:t>
            </a:r>
            <a:r>
              <a:rPr lang="ru-RU" dirty="0" smtClean="0"/>
              <a:t> – участок, на котором </a:t>
            </a:r>
            <a:r>
              <a:rPr lang="ru-RU" dirty="0" err="1" smtClean="0"/>
              <a:t>тринистор</a:t>
            </a:r>
            <a:r>
              <a:rPr lang="ru-RU" dirty="0" smtClean="0"/>
              <a:t> открыт;</a:t>
            </a:r>
          </a:p>
          <a:p>
            <a:pPr algn="just"/>
            <a:r>
              <a:rPr lang="ru-RU" b="1" dirty="0" smtClean="0"/>
              <a:t>II </a:t>
            </a:r>
            <a:r>
              <a:rPr lang="ru-RU" dirty="0" smtClean="0"/>
              <a:t>– участки отрицательного сопротивления и пробоя коллекторного перехода;</a:t>
            </a:r>
          </a:p>
          <a:p>
            <a:pPr algn="just"/>
            <a:r>
              <a:rPr lang="ru-RU" b="1" dirty="0" smtClean="0"/>
              <a:t>III</a:t>
            </a:r>
            <a:r>
              <a:rPr lang="ru-RU" dirty="0" smtClean="0"/>
              <a:t> – участок запертого состояния </a:t>
            </a:r>
            <a:r>
              <a:rPr lang="ru-RU" dirty="0" err="1" smtClean="0"/>
              <a:t>тринистора</a:t>
            </a:r>
            <a:r>
              <a:rPr lang="ru-RU" dirty="0" smtClean="0"/>
              <a:t> в прямом включении;</a:t>
            </a:r>
          </a:p>
          <a:p>
            <a:pPr algn="just"/>
            <a:r>
              <a:rPr lang="ru-RU" b="1" dirty="0" smtClean="0"/>
              <a:t>IV</a:t>
            </a:r>
            <a:r>
              <a:rPr lang="ru-RU" dirty="0" smtClean="0"/>
              <a:t> – участок обратного включения </a:t>
            </a:r>
            <a:r>
              <a:rPr lang="ru-RU" dirty="0" err="1" smtClean="0"/>
              <a:t>динистора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786454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Тринисторы</a:t>
            </a:r>
            <a:r>
              <a:rPr lang="ru-RU" dirty="0" smtClean="0"/>
              <a:t> широко применяют в регуляторах мощности, контакторах, ключевых преобразователях и инверторах и пр.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64399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Запираемые тиристоры</a:t>
            </a:r>
          </a:p>
          <a:p>
            <a:pPr algn="ctr"/>
            <a:endParaRPr lang="ru-RU" sz="1600" b="1" dirty="0" smtClean="0"/>
          </a:p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Запираемые тиристоры </a:t>
            </a:r>
            <a:r>
              <a:rPr lang="ru-RU" sz="1600" dirty="0" smtClean="0"/>
              <a:t>– это полностью управляемые компоненты, и под воздействием тока управляющего электрода они могут переходить из закрытого состояния в открытое состояние, и наоборот. </a:t>
            </a:r>
          </a:p>
          <a:p>
            <a:pPr algn="just"/>
            <a:r>
              <a:rPr lang="ru-RU" sz="1600" dirty="0" smtClean="0"/>
              <a:t>Запираемые тиристоры обычно используют в преобразовательной технике в качестве электронных ключей.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Рис. 7.4. ВАХ симис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357430"/>
            <a:ext cx="3990975" cy="381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142852"/>
            <a:ext cx="87154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Симисторы</a:t>
            </a:r>
            <a:endParaRPr lang="ru-RU" b="1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ru-RU" b="1" dirty="0" err="1" smtClean="0"/>
              <a:t>Симисторы</a:t>
            </a:r>
            <a:r>
              <a:rPr lang="ru-RU" dirty="0" smtClean="0"/>
              <a:t>, в отличие от обычных тиристоров, проводят ток анод-катод при протекании тока по управляющему электроду, как в прямом направлении, так и в обратном. В результате этого их ВАХ симметрична, что отражено на рис..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714488"/>
            <a:ext cx="428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Таким образом, на </a:t>
            </a:r>
            <a:r>
              <a:rPr lang="ru-RU" dirty="0" err="1" smtClean="0"/>
              <a:t>ВАХкаждого</a:t>
            </a:r>
            <a:r>
              <a:rPr lang="ru-RU" dirty="0" smtClean="0"/>
              <a:t> </a:t>
            </a:r>
            <a:r>
              <a:rPr lang="ru-RU" dirty="0" err="1" smtClean="0"/>
              <a:t>симистора</a:t>
            </a:r>
            <a:r>
              <a:rPr lang="ru-RU" dirty="0" smtClean="0"/>
              <a:t> присутствуют два участка отрицательного дифференциального сопротивления.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14290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Структура </a:t>
            </a:r>
            <a:r>
              <a:rPr lang="ru-RU" dirty="0" err="1" smtClean="0"/>
              <a:t>симистора</a:t>
            </a:r>
            <a:r>
              <a:rPr lang="ru-RU" dirty="0" smtClean="0"/>
              <a:t> содержит пять слоёв, что отражено на рис.</a:t>
            </a:r>
            <a:endParaRPr lang="ru-RU" dirty="0"/>
          </a:p>
        </p:txBody>
      </p:sp>
      <p:pic>
        <p:nvPicPr>
          <p:cNvPr id="24578" name="Picture 2" descr="Рис. 7.5. Структура симис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714373"/>
            <a:ext cx="3895725" cy="257175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3638512"/>
            <a:ext cx="87154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	</a:t>
            </a:r>
            <a:r>
              <a:rPr lang="ru-RU" dirty="0" smtClean="0"/>
              <a:t>К управляющему электроду, который отведён от зоны </a:t>
            </a:r>
            <a:r>
              <a:rPr lang="ru-RU" b="1" dirty="0" smtClean="0"/>
              <a:t>n</a:t>
            </a:r>
            <a:r>
              <a:rPr lang="ru-RU" b="1" baseline="-25000" dirty="0" smtClean="0"/>
              <a:t>3</a:t>
            </a:r>
            <a:r>
              <a:rPr lang="ru-RU" dirty="0" smtClean="0"/>
              <a:t>, подсоединим вывод «-</a:t>
            </a:r>
            <a:r>
              <a:rPr lang="en-GB" dirty="0" smtClean="0"/>
              <a:t>U</a:t>
            </a:r>
            <a:r>
              <a:rPr lang="ru-RU" dirty="0" smtClean="0"/>
              <a:t>», относительно вывода от зон </a:t>
            </a:r>
            <a:r>
              <a:rPr lang="ru-RU" b="1" dirty="0" smtClean="0"/>
              <a:t>p</a:t>
            </a:r>
            <a:r>
              <a:rPr lang="ru-RU" b="1" baseline="-25000" dirty="0" smtClean="0"/>
              <a:t>2</a:t>
            </a:r>
            <a:r>
              <a:rPr lang="ru-RU" b="1" dirty="0" smtClean="0"/>
              <a:t>, n</a:t>
            </a:r>
            <a:r>
              <a:rPr lang="ru-RU" b="1" baseline="-25000" dirty="0" smtClean="0"/>
              <a:t>4</a:t>
            </a:r>
            <a:r>
              <a:rPr lang="ru-RU" dirty="0" smtClean="0"/>
              <a:t>, в результате чего электроны из зоны </a:t>
            </a:r>
            <a:r>
              <a:rPr lang="ru-RU" b="1" dirty="0" smtClean="0"/>
              <a:t>n</a:t>
            </a:r>
            <a:r>
              <a:rPr lang="ru-RU" b="1" baseline="-25000" dirty="0" smtClean="0"/>
              <a:t>3</a:t>
            </a:r>
            <a:r>
              <a:rPr lang="ru-RU" dirty="0" smtClean="0"/>
              <a:t> инжектируют в зону </a:t>
            </a:r>
            <a:r>
              <a:rPr lang="ru-RU" b="1" dirty="0" smtClean="0"/>
              <a:t>p</a:t>
            </a:r>
            <a:r>
              <a:rPr lang="ru-RU" b="1" baseline="-25000" dirty="0" smtClean="0"/>
              <a:t>2</a:t>
            </a:r>
            <a:r>
              <a:rPr lang="ru-RU" dirty="0" smtClean="0"/>
              <a:t>. </a:t>
            </a:r>
            <a:endParaRPr lang="en-GB" dirty="0" smtClean="0"/>
          </a:p>
          <a:p>
            <a:pPr algn="just"/>
            <a:r>
              <a:rPr lang="en-GB" dirty="0" smtClean="0"/>
              <a:t>	</a:t>
            </a:r>
            <a:r>
              <a:rPr lang="ru-RU" dirty="0" smtClean="0"/>
              <a:t>Кроме того, приложим «+</a:t>
            </a:r>
            <a:r>
              <a:rPr lang="en-GB" dirty="0" smtClean="0"/>
              <a:t>U</a:t>
            </a:r>
            <a:r>
              <a:rPr lang="ru-RU" dirty="0" smtClean="0"/>
              <a:t>»</a:t>
            </a:r>
            <a:r>
              <a:rPr lang="en-GB" dirty="0" smtClean="0"/>
              <a:t> </a:t>
            </a:r>
            <a:r>
              <a:rPr lang="ru-RU" dirty="0" smtClean="0"/>
              <a:t>к </a:t>
            </a:r>
            <a:r>
              <a:rPr lang="ru-RU" b="1" dirty="0" smtClean="0"/>
              <a:t>p</a:t>
            </a:r>
            <a:r>
              <a:rPr lang="ru-RU" b="1" baseline="-25000" dirty="0" smtClean="0"/>
              <a:t>1</a:t>
            </a:r>
            <a:r>
              <a:rPr lang="ru-RU" b="1" dirty="0" smtClean="0"/>
              <a:t>, n</a:t>
            </a:r>
            <a:r>
              <a:rPr lang="ru-RU" b="1" baseline="-25000" dirty="0" smtClean="0"/>
              <a:t>1</a:t>
            </a:r>
            <a:r>
              <a:rPr lang="ru-RU" dirty="0" smtClean="0"/>
              <a:t>, и «-</a:t>
            </a:r>
            <a:r>
              <a:rPr lang="en-GB" dirty="0" smtClean="0"/>
              <a:t>U</a:t>
            </a:r>
            <a:r>
              <a:rPr lang="ru-RU" dirty="0" smtClean="0"/>
              <a:t>»</a:t>
            </a:r>
            <a:r>
              <a:rPr lang="en-GB" dirty="0" smtClean="0"/>
              <a:t> </a:t>
            </a:r>
            <a:r>
              <a:rPr lang="kk-KZ" dirty="0" smtClean="0"/>
              <a:t>к </a:t>
            </a:r>
            <a:r>
              <a:rPr lang="ru-RU" b="1" dirty="0" smtClean="0"/>
              <a:t>p</a:t>
            </a:r>
            <a:r>
              <a:rPr lang="ru-RU" b="1" baseline="-25000" dirty="0" smtClean="0"/>
              <a:t>2</a:t>
            </a:r>
            <a:r>
              <a:rPr lang="ru-RU" b="1" dirty="0" smtClean="0"/>
              <a:t>, n</a:t>
            </a:r>
            <a:r>
              <a:rPr lang="ru-RU" b="1" baseline="-25000" dirty="0" smtClean="0"/>
              <a:t>4</a:t>
            </a:r>
            <a:r>
              <a:rPr lang="ru-RU" dirty="0" smtClean="0"/>
              <a:t>. Переходы </a:t>
            </a:r>
            <a:r>
              <a:rPr lang="ru-RU" b="1" dirty="0" smtClean="0"/>
              <a:t>П</a:t>
            </a:r>
            <a:r>
              <a:rPr lang="ru-RU" b="1" baseline="-25000" dirty="0" smtClean="0"/>
              <a:t>1</a:t>
            </a:r>
            <a:r>
              <a:rPr lang="ru-RU" dirty="0" smtClean="0"/>
              <a:t> и </a:t>
            </a:r>
            <a:r>
              <a:rPr lang="ru-RU" b="1" dirty="0" smtClean="0"/>
              <a:t>П</a:t>
            </a:r>
            <a:r>
              <a:rPr lang="ru-RU" b="1" baseline="-25000" dirty="0" smtClean="0"/>
              <a:t>4</a:t>
            </a:r>
            <a:r>
              <a:rPr lang="ru-RU" dirty="0" smtClean="0"/>
              <a:t> </a:t>
            </a:r>
            <a:r>
              <a:rPr lang="ru-RU" b="1" i="1" dirty="0" smtClean="0"/>
              <a:t>открыты</a:t>
            </a:r>
            <a:r>
              <a:rPr lang="ru-RU" dirty="0" smtClean="0"/>
              <a:t>, и играют роль </a:t>
            </a:r>
            <a:r>
              <a:rPr lang="ru-RU" dirty="0" err="1" smtClean="0"/>
              <a:t>эмиттерных</a:t>
            </a:r>
            <a:r>
              <a:rPr lang="ru-RU" dirty="0" smtClean="0"/>
              <a:t> переходов, а переход </a:t>
            </a:r>
            <a:r>
              <a:rPr lang="ru-RU" b="1" dirty="0" smtClean="0"/>
              <a:t>П</a:t>
            </a:r>
            <a:r>
              <a:rPr lang="ru-RU" b="1" baseline="-25000" dirty="0" smtClean="0"/>
              <a:t>2</a:t>
            </a:r>
            <a:r>
              <a:rPr lang="ru-RU" dirty="0" smtClean="0"/>
              <a:t> закрыт и исполняет обязанности коллекторного перехода, и через </a:t>
            </a:r>
            <a:r>
              <a:rPr lang="ru-RU" dirty="0" err="1" smtClean="0"/>
              <a:t>симистор</a:t>
            </a:r>
            <a:r>
              <a:rPr lang="ru-RU" dirty="0" smtClean="0"/>
              <a:t> по выводам анод-катод протекает ток.</a:t>
            </a:r>
          </a:p>
          <a:p>
            <a:pPr algn="just"/>
            <a:r>
              <a:rPr lang="ru-RU" dirty="0" smtClean="0"/>
              <a:t>	</a:t>
            </a:r>
            <a:r>
              <a:rPr lang="ru-RU" dirty="0" err="1" smtClean="0"/>
              <a:t>Симисторы</a:t>
            </a:r>
            <a:r>
              <a:rPr lang="ru-RU" dirty="0" smtClean="0"/>
              <a:t> нашли широкое применение в устройствах регулирования скорости вращения электродвигателей, в системах освещения, в электронагревателях, в преобразовательных установках.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6182" y="214290"/>
            <a:ext cx="1580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Фоторезистор</a:t>
            </a:r>
            <a:endParaRPr lang="ru-RU" b="1" dirty="0"/>
          </a:p>
        </p:txBody>
      </p:sp>
      <p:pic>
        <p:nvPicPr>
          <p:cNvPr id="25602" name="Picture 2" descr="обозначение фоторезисто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9"/>
            <a:ext cx="1500198" cy="11998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642918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Фоторезистор</a:t>
            </a:r>
            <a:r>
              <a:rPr lang="ru-RU" sz="1600" dirty="0" smtClean="0"/>
              <a:t> — это полупроводниковый прибор (датчик), который при облучении светом изменяет (уменьшает) свое внутреннее сопротивление.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 l="24023" t="21875" r="29101" b="42708"/>
          <a:stretch>
            <a:fillRect/>
          </a:stretch>
        </p:blipFill>
        <p:spPr bwMode="auto">
          <a:xfrm>
            <a:off x="2285984" y="1357298"/>
            <a:ext cx="2928958" cy="12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42844" y="2571744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i="1" dirty="0" smtClean="0"/>
              <a:t>Обозначение в схеме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143108" y="2714620"/>
            <a:ext cx="326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i="1" dirty="0" smtClean="0"/>
              <a:t>Устройство фоторезисторов</a:t>
            </a:r>
            <a:endParaRPr lang="ru-RU" i="1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 l="40039" t="26041" r="45898" b="18750"/>
          <a:stretch>
            <a:fillRect/>
          </a:stretch>
        </p:blipFill>
        <p:spPr bwMode="auto">
          <a:xfrm>
            <a:off x="5429256" y="1285860"/>
            <a:ext cx="129397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858016" y="150017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i="1" dirty="0" smtClean="0"/>
              <a:t>- датчик на основе фоторезистора</a:t>
            </a:r>
            <a:endParaRPr lang="ru-RU" i="1" dirty="0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/>
          <a:srcRect l="28320" t="32292" r="53516" b="36458"/>
          <a:stretch>
            <a:fillRect/>
          </a:stretch>
        </p:blipFill>
        <p:spPr bwMode="auto">
          <a:xfrm>
            <a:off x="357157" y="3429000"/>
            <a:ext cx="2509855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500034" y="5929330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i="1" dirty="0" smtClean="0"/>
              <a:t>ВАХ фоторезистора</a:t>
            </a:r>
            <a:endParaRPr lang="ru-RU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6182" y="214290"/>
            <a:ext cx="1194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Фотодиод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642918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	Фотодиод</a:t>
            </a:r>
            <a:r>
              <a:rPr lang="ru-RU" sz="1600" dirty="0" smtClean="0"/>
              <a:t> – это полупроводниковый прибор, который имеет светочувствительную поверхность. В зависимости от величины освещённости этой поверхности, меняется ток через фотодиод, если на него подано напряжение (фотодиод включается в обратном направлении, как и стабилитрон). 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9844" t="45833" r="53125" b="39583"/>
          <a:stretch>
            <a:fillRect/>
          </a:stretch>
        </p:blipFill>
        <p:spPr bwMode="auto">
          <a:xfrm>
            <a:off x="2428860" y="1500174"/>
            <a:ext cx="1000132" cy="116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285984" y="2643183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i="1" dirty="0" smtClean="0"/>
              <a:t>Обозначение в схеме</a:t>
            </a:r>
            <a:endParaRPr lang="ru-RU" i="1" dirty="0"/>
          </a:p>
        </p:txBody>
      </p:sp>
      <p:pic>
        <p:nvPicPr>
          <p:cNvPr id="26628" name="Picture 4" descr="Фотодиод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643050"/>
            <a:ext cx="3857652" cy="159410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714744" y="3286124"/>
            <a:ext cx="1255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Светодиод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3571876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	Светодиод</a:t>
            </a:r>
            <a:r>
              <a:rPr lang="ru-RU" sz="1600" dirty="0" smtClean="0"/>
              <a:t> - это полупроводниковый прибор, который излучает свет при пропускании через него тока в прямом направлении. Светодиод в электрической цепи ведёт себя также как обычный </a:t>
            </a:r>
            <a:r>
              <a:rPr lang="ru-RU" sz="1600" b="1" dirty="0" smtClean="0">
                <a:hlinkClick r:id="rId4"/>
              </a:rPr>
              <a:t>диод</a:t>
            </a:r>
            <a:r>
              <a:rPr lang="ru-RU" sz="1600" dirty="0" smtClean="0"/>
              <a:t>, только прямое напряжение светодиода в зависимости от типа светодиода составляет от 1,5 до 2,5 В, то есть при прямом включении светодиода падение напряжения на нём составляет 1,5…2,5 В. </a:t>
            </a:r>
            <a:endParaRPr lang="ru-RU" sz="1600" dirty="0"/>
          </a:p>
        </p:txBody>
      </p:sp>
      <p:pic>
        <p:nvPicPr>
          <p:cNvPr id="26630" name="Picture 6" descr="Светодиод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4714884"/>
            <a:ext cx="3117902" cy="1928826"/>
          </a:xfrm>
          <a:prstGeom prst="rect">
            <a:avLst/>
          </a:prstGeom>
          <a:noFill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6"/>
          <a:srcRect l="61719" t="39583" r="31250" b="45833"/>
          <a:stretch>
            <a:fillRect/>
          </a:stretch>
        </p:blipFill>
        <p:spPr bwMode="auto">
          <a:xfrm>
            <a:off x="2857488" y="4929197"/>
            <a:ext cx="1071570" cy="1250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571736" y="607220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i="1" dirty="0" smtClean="0"/>
              <a:t>Обозначение в схеме</a:t>
            </a:r>
            <a:endParaRPr lang="ru-RU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6182" y="214290"/>
            <a:ext cx="212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Оптрон и Оптопара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714356"/>
            <a:ext cx="864399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	Оптрон</a:t>
            </a:r>
            <a:r>
              <a:rPr lang="ru-RU" sz="1600" dirty="0" smtClean="0"/>
              <a:t> — оптоэлектронный прибор, главными функциональными частями которого выступают источник </a:t>
            </a:r>
            <a:r>
              <a:rPr lang="ru-RU" sz="1600" i="1" dirty="0" smtClean="0"/>
              <a:t>света и фотоприемник</a:t>
            </a:r>
            <a:r>
              <a:rPr lang="ru-RU" sz="1600" dirty="0" smtClean="0"/>
              <a:t>, гальванически не связанные друг с другом, но расположенные внутри общего герметичного корпуса. </a:t>
            </a:r>
          </a:p>
          <a:p>
            <a:pPr algn="just"/>
            <a:r>
              <a:rPr lang="ru-RU" sz="1600" dirty="0" smtClean="0"/>
              <a:t>	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Оптопара</a:t>
            </a:r>
            <a:r>
              <a:rPr lang="ru-RU" sz="1600" b="1" dirty="0" smtClean="0"/>
              <a:t> </a:t>
            </a:r>
            <a:r>
              <a:rPr lang="ru-RU" sz="1600" dirty="0" smtClean="0"/>
              <a:t>- наиболее простая разновидность оптрона. Она состоит только из излучающей и принимающей частей. Более сложная разновидность оптрона — оптоэлектронная микросхема, внутри которой содержится несколько </a:t>
            </a:r>
            <a:r>
              <a:rPr lang="ru-RU" sz="1600" dirty="0" err="1" smtClean="0"/>
              <a:t>оптопар</a:t>
            </a:r>
            <a:r>
              <a:rPr lang="ru-RU" sz="1600" dirty="0" smtClean="0"/>
              <a:t>, сопряженных с одним либо несколькими согласующими или усилительными устройствами.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7650" name="Picture 2" descr="http://nauchebe.net/img/1000mk_image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688" y="2571744"/>
            <a:ext cx="8858312" cy="142876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4143380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Рис. Условные обозначения </a:t>
            </a:r>
            <a:r>
              <a:rPr lang="ru-RU" dirty="0" err="1" smtClean="0"/>
              <a:t>оптопар</a:t>
            </a:r>
            <a:r>
              <a:rPr lang="ru-RU" dirty="0" smtClean="0"/>
              <a:t>: </a:t>
            </a:r>
          </a:p>
          <a:p>
            <a:pPr algn="just"/>
            <a:r>
              <a:rPr lang="ru-RU" dirty="0" smtClean="0"/>
              <a:t>а) с диодным выходом; </a:t>
            </a:r>
          </a:p>
          <a:p>
            <a:pPr algn="just"/>
            <a:r>
              <a:rPr lang="ru-RU" dirty="0" smtClean="0"/>
              <a:t>б) с транзисторным выходом; </a:t>
            </a:r>
          </a:p>
          <a:p>
            <a:pPr algn="just"/>
            <a:r>
              <a:rPr lang="ru-RU" dirty="0" smtClean="0"/>
              <a:t>в) с транзисторным выходом и отводом от базы; </a:t>
            </a:r>
          </a:p>
          <a:p>
            <a:pPr algn="just"/>
            <a:r>
              <a:rPr lang="ru-RU" dirty="0" smtClean="0"/>
              <a:t>г) с цифровым выходом; </a:t>
            </a:r>
          </a:p>
          <a:p>
            <a:pPr algn="just"/>
            <a:r>
              <a:rPr lang="ru-RU" dirty="0" err="1" smtClean="0"/>
              <a:t>д</a:t>
            </a:r>
            <a:r>
              <a:rPr lang="ru-RU" dirty="0" smtClean="0"/>
              <a:t>) с электронным ключом на замыкание (</a:t>
            </a:r>
            <a:r>
              <a:rPr lang="ru-RU" dirty="0" err="1" smtClean="0"/>
              <a:t>оптореле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368</Words>
  <Application>Microsoft Office PowerPoint</Application>
  <PresentationFormat>Экран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28</cp:revision>
  <dcterms:created xsi:type="dcterms:W3CDTF">2020-10-13T07:11:17Z</dcterms:created>
  <dcterms:modified xsi:type="dcterms:W3CDTF">2021-03-09T05:46:50Z</dcterms:modified>
</cp:coreProperties>
</file>